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58" r:id="rId3"/>
    <p:sldId id="283" r:id="rId4"/>
    <p:sldId id="280" r:id="rId5"/>
    <p:sldId id="262" r:id="rId6"/>
    <p:sldId id="284" r:id="rId7"/>
    <p:sldId id="285" r:id="rId8"/>
    <p:sldId id="286" r:id="rId9"/>
    <p:sldId id="287" r:id="rId10"/>
    <p:sldId id="292" r:id="rId11"/>
    <p:sldId id="288" r:id="rId12"/>
    <p:sldId id="289" r:id="rId13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74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016" y="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60129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803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2206706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40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018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044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396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70763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30926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324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524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51589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11" orient="horz" pos="1368" userDrawn="1">
          <p15:clr>
            <a:srgbClr val="F26B43"/>
          </p15:clr>
        </p15:guide>
        <p15:guide id="12" orient="horz" pos="1440" userDrawn="1">
          <p15:clr>
            <a:srgbClr val="F26B43"/>
          </p15:clr>
        </p15:guide>
        <p15:guide id="13" orient="horz" pos="3696" userDrawn="1">
          <p15:clr>
            <a:srgbClr val="F26B43"/>
          </p15:clr>
        </p15:guide>
        <p15:guide id="14" orient="horz" pos="432" userDrawn="1">
          <p15:clr>
            <a:srgbClr val="F26B43"/>
          </p15:clr>
        </p15:guide>
        <p15:guide id="15" orient="horz" pos="1512" userDrawn="1">
          <p15:clr>
            <a:srgbClr val="F26B43"/>
          </p15:clr>
        </p15:guide>
        <p15:guide id="16" pos="5184" userDrawn="1">
          <p15:clr>
            <a:srgbClr val="F26B43"/>
          </p15:clr>
        </p15:guide>
        <p15:guide id="17" pos="702" userDrawn="1">
          <p15:clr>
            <a:srgbClr val="F26B43"/>
          </p15:clr>
        </p15:guide>
        <p15:guide id="18" pos="6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91766" y="1374896"/>
            <a:ext cx="7123534" cy="1218394"/>
          </a:xfrm>
        </p:spPr>
        <p:txBody>
          <a:bodyPr/>
          <a:lstStyle/>
          <a:p>
            <a:r>
              <a:rPr lang="fr-CA" sz="4200" b="1" cap="none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ahnschrift" panose="020B0502040204020203" pitchFamily="34" charset="0"/>
              </a:rPr>
              <a:t>Le projet de loi 7 et la fusion du FAACA et du FQIS</a:t>
            </a:r>
            <a:endParaRPr lang="fr-CA" sz="4000" cap="none" dirty="0">
              <a:solidFill>
                <a:schemeClr val="tx2">
                  <a:lumMod val="75000"/>
                </a:schemeClr>
              </a:solidFill>
              <a:latin typeface="Bahnschrift Light SemiCondensed" panose="020B0502040204020203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019346" y="5391323"/>
            <a:ext cx="2218567" cy="407339"/>
          </a:xfrm>
        </p:spPr>
        <p:txBody>
          <a:bodyPr/>
          <a:lstStyle/>
          <a:p>
            <a:r>
              <a:rPr lang="fr-CA" dirty="0" smtClean="0"/>
              <a:t>Décembre </a:t>
            </a:r>
            <a:r>
              <a:rPr lang="fr-CA" dirty="0" smtClean="0">
                <a:latin typeface="Bahnschrift Light" panose="020B0502040204020203" pitchFamily="34" charset="0"/>
              </a:rPr>
              <a:t>2025</a:t>
            </a:r>
            <a:endParaRPr lang="fr-CA" i="1" dirty="0">
              <a:latin typeface="Bahnschrift Light" panose="020B0502040204020203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66" y="4093247"/>
            <a:ext cx="4208740" cy="198100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72662" y="3050881"/>
            <a:ext cx="7042637" cy="606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fr-CA" sz="3200" dirty="0" smtClean="0">
                <a:solidFill>
                  <a:schemeClr val="tx2">
                    <a:lumMod val="75000"/>
                  </a:schemeClr>
                </a:solidFill>
                <a:latin typeface="Bahnschrift Light SemiCondensed" panose="020B0502040204020203" pitchFamily="34" charset="0"/>
              </a:rPr>
              <a:t>Enjeux et perspectives</a:t>
            </a:r>
            <a:endParaRPr lang="fr-CA" sz="3200" dirty="0"/>
          </a:p>
        </p:txBody>
      </p:sp>
    </p:spTree>
    <p:extLst>
      <p:ext uri="{BB962C8B-B14F-4D97-AF65-F5344CB8AC3E}">
        <p14:creationId xmlns:p14="http://schemas.microsoft.com/office/powerpoint/2010/main" val="321658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0950" y="487459"/>
            <a:ext cx="7200900" cy="709332"/>
          </a:xfrm>
        </p:spPr>
        <p:txBody>
          <a:bodyPr/>
          <a:lstStyle/>
          <a:p>
            <a:r>
              <a:rPr lang="fr-CA" dirty="0" smtClean="0">
                <a:solidFill>
                  <a:schemeClr val="tx2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Les origines du FAACA</a:t>
            </a:r>
            <a:endParaRPr lang="fr-CA" dirty="0">
              <a:solidFill>
                <a:schemeClr val="tx2">
                  <a:lumMod val="75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80950" y="1641600"/>
            <a:ext cx="7597058" cy="3405185"/>
          </a:xfrm>
        </p:spPr>
        <p:txBody>
          <a:bodyPr>
            <a:noAutofit/>
          </a:bodyPr>
          <a:lstStyle/>
          <a:p>
            <a:r>
              <a:rPr lang="fr-FR" sz="2400" dirty="0" smtClean="0">
                <a:solidFill>
                  <a:schemeClr val="tx1"/>
                </a:solidFill>
                <a:latin typeface="Bahnschrift Light" panose="020B0502040204020203" pitchFamily="34" charset="0"/>
              </a:rPr>
              <a:t>Le FAACA a été créé en 1995 à la même époque que le SACA.</a:t>
            </a:r>
          </a:p>
          <a:p>
            <a:r>
              <a:rPr lang="fr-FR" sz="2400" dirty="0" smtClean="0">
                <a:solidFill>
                  <a:schemeClr val="tx1"/>
                </a:solidFill>
                <a:latin typeface="Bahnschrift Light" panose="020B0502040204020203" pitchFamily="34" charset="0"/>
              </a:rPr>
              <a:t>Il est obtenu à la suite d’une lutte pour obtenir un financement récurrent pour des groupes qui n’ont pas accès au financement du PSOC</a:t>
            </a:r>
          </a:p>
          <a:p>
            <a:pPr lvl="0"/>
            <a:r>
              <a:rPr lang="fr-FR" sz="2400" dirty="0" smtClean="0">
                <a:solidFill>
                  <a:schemeClr val="tx1"/>
                </a:solidFill>
                <a:latin typeface="Bahnschrift Light" panose="020B0502040204020203" pitchFamily="34" charset="0"/>
              </a:rPr>
              <a:t>Le terme de défense collective des droits commence à entrer dans le vocable.</a:t>
            </a:r>
            <a:endParaRPr lang="fr-CA" sz="2400" dirty="0">
              <a:solidFill>
                <a:schemeClr val="tx1"/>
              </a:solidFill>
              <a:latin typeface="Bahnschrift Light" panose="020B0502040204020203" pitchFamily="34" charset="0"/>
            </a:endParaRPr>
          </a:p>
          <a:p>
            <a:pPr marL="0" lvl="0" indent="0">
              <a:buNone/>
            </a:pPr>
            <a:endParaRPr lang="fr-CA" sz="2400" dirty="0">
              <a:solidFill>
                <a:prstClr val="black"/>
              </a:solidFill>
              <a:latin typeface="Bahnschrift Light" panose="020B0502040204020203" pitchFamily="34" charset="0"/>
            </a:endParaRPr>
          </a:p>
          <a:p>
            <a:pPr marL="0" indent="0">
              <a:buNone/>
            </a:pPr>
            <a:endParaRPr lang="fr-FR" sz="2400" dirty="0" smtClean="0">
              <a:solidFill>
                <a:schemeClr val="tx1"/>
              </a:solidFill>
              <a:latin typeface="Bahnschrift Light" panose="020B0502040204020203" pitchFamily="34" charset="0"/>
            </a:endParaRPr>
          </a:p>
          <a:p>
            <a:pPr marL="0" indent="0">
              <a:buNone/>
            </a:pPr>
            <a:endParaRPr lang="fr-FR" sz="2400" dirty="0" smtClean="0">
              <a:solidFill>
                <a:schemeClr val="tx1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405" y="104350"/>
            <a:ext cx="1235315" cy="5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42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405" y="104350"/>
            <a:ext cx="1235315" cy="581450"/>
          </a:xfrm>
          <a:prstGeom prst="rect">
            <a:avLst/>
          </a:prstGeom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1080950" y="486000"/>
            <a:ext cx="7200900" cy="123729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dirty="0" smtClean="0">
                <a:solidFill>
                  <a:schemeClr val="tx2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La politique de reconnaissance de </a:t>
            </a:r>
          </a:p>
          <a:p>
            <a:r>
              <a:rPr lang="fr-CA" dirty="0" smtClean="0">
                <a:solidFill>
                  <a:schemeClr val="tx2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l’action communautaire</a:t>
            </a:r>
            <a:endParaRPr lang="fr-CA" sz="3200" dirty="0">
              <a:solidFill>
                <a:schemeClr val="tx2">
                  <a:lumMod val="75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"/>
          </p:nvPr>
        </p:nvSpPr>
        <p:spPr>
          <a:xfrm>
            <a:off x="1080950" y="2338754"/>
            <a:ext cx="7476195" cy="3953672"/>
          </a:xfr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CA" sz="2400" dirty="0" smtClean="0">
                <a:solidFill>
                  <a:schemeClr val="tx1"/>
                </a:solidFill>
                <a:latin typeface="Bahnschrift Light" panose="020B0502040204020203" pitchFamily="34" charset="0"/>
              </a:rPr>
              <a:t>2001 Adoption de la politique de reconnaissance de l’action communautaire. (PRAC)</a:t>
            </a:r>
            <a:endParaRPr lang="fr-FR" sz="2400" dirty="0">
              <a:solidFill>
                <a:schemeClr val="tx1"/>
              </a:solidFill>
              <a:latin typeface="Bahnschrift Light" panose="020B0502040204020203" pitchFamily="34" charset="0"/>
            </a:endParaRPr>
          </a:p>
          <a:p>
            <a:r>
              <a:rPr lang="fr-FR" sz="2400" dirty="0" smtClean="0">
                <a:solidFill>
                  <a:schemeClr val="tx1"/>
                </a:solidFill>
                <a:latin typeface="Bahnschrift Light" panose="020B0502040204020203" pitchFamily="34" charset="0"/>
              </a:rPr>
              <a:t>C’est la PRAC qui recentre la mission du FAACA sur la défense collective des droits. « Le FAACA devient le véhicule de financement pour l’ensemble des organismes en DCD » (</a:t>
            </a:r>
            <a:r>
              <a:rPr lang="fr-FR" sz="2400" dirty="0" err="1" smtClean="0">
                <a:solidFill>
                  <a:schemeClr val="tx1"/>
                </a:solidFill>
                <a:latin typeface="Bahnschrift Light" panose="020B0502040204020203" pitchFamily="34" charset="0"/>
              </a:rPr>
              <a:t>Prac</a:t>
            </a:r>
            <a:r>
              <a:rPr lang="fr-FR" sz="2400" dirty="0" smtClean="0">
                <a:solidFill>
                  <a:schemeClr val="tx1"/>
                </a:solidFill>
                <a:latin typeface="Bahnschrift Light" panose="020B0502040204020203" pitchFamily="34" charset="0"/>
              </a:rPr>
              <a:t> p. 29)</a:t>
            </a:r>
            <a:endParaRPr lang="fr-FR" sz="2400" dirty="0">
              <a:solidFill>
                <a:schemeClr val="tx1"/>
              </a:solidFill>
              <a:latin typeface="Bahnschrift Light" panose="020B0502040204020203" pitchFamily="34" charset="0"/>
            </a:endParaRPr>
          </a:p>
          <a:p>
            <a:endParaRPr lang="fr-FR" sz="2400" dirty="0">
              <a:solidFill>
                <a:schemeClr val="tx1"/>
              </a:solidFill>
              <a:latin typeface="Bahnschrift Light" panose="020B0502040204020203" pitchFamily="34" charset="0"/>
            </a:endParaRPr>
          </a:p>
          <a:p>
            <a:pPr marL="0" lvl="0" indent="0">
              <a:buNone/>
            </a:pPr>
            <a:endParaRPr lang="fr-CA" sz="2400" dirty="0">
              <a:solidFill>
                <a:schemeClr val="tx1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6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7585" y="949569"/>
            <a:ext cx="7446560" cy="729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 dirty="0" smtClean="0">
                <a:solidFill>
                  <a:schemeClr val="tx2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Engagement de la PRAC envers la DCD</a:t>
            </a:r>
            <a:endParaRPr lang="fr-CA" dirty="0">
              <a:solidFill>
                <a:schemeClr val="tx2">
                  <a:lumMod val="75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28699" y="2361063"/>
            <a:ext cx="6756705" cy="3506338"/>
          </a:xfrm>
        </p:spPr>
        <p:txBody>
          <a:bodyPr>
            <a:normAutofit/>
          </a:bodyPr>
          <a:lstStyle/>
          <a:p>
            <a:r>
              <a:rPr lang="fr-CA" sz="2400" dirty="0" smtClean="0">
                <a:solidFill>
                  <a:schemeClr val="tx1"/>
                </a:solidFill>
                <a:latin typeface="Bahnschrift Light" panose="020B0502040204020203" pitchFamily="34" charset="0"/>
              </a:rPr>
              <a:t>Reconnait l’apport particulier et essentiel des organismes à la vitalité du débat démocratique</a:t>
            </a:r>
            <a:r>
              <a:rPr lang="fr-CA" sz="2400" dirty="0">
                <a:solidFill>
                  <a:schemeClr val="tx1"/>
                </a:solidFill>
                <a:latin typeface="Bahnschrift Light" panose="020B0502040204020203" pitchFamily="34" charset="0"/>
              </a:rPr>
              <a:t>;</a:t>
            </a:r>
          </a:p>
          <a:p>
            <a:r>
              <a:rPr lang="fr-CA" sz="2400" dirty="0" smtClean="0">
                <a:solidFill>
                  <a:schemeClr val="tx1"/>
                </a:solidFill>
                <a:latin typeface="Bahnschrift Light" panose="020B0502040204020203" pitchFamily="34" charset="0"/>
              </a:rPr>
              <a:t>Reconnait les activités liées à une action politique non partisane (les manifestations) </a:t>
            </a:r>
            <a:endParaRPr lang="fr-CA" sz="2400" dirty="0">
              <a:solidFill>
                <a:schemeClr val="tx1"/>
              </a:solidFill>
              <a:latin typeface="Bahnschrift Light" panose="020B0502040204020203" pitchFamily="34" charset="0"/>
            </a:endParaRPr>
          </a:p>
          <a:p>
            <a:r>
              <a:rPr lang="fr-CA" sz="2400" dirty="0" smtClean="0">
                <a:solidFill>
                  <a:schemeClr val="tx1"/>
                </a:solidFill>
                <a:latin typeface="Bahnschrift Light" panose="020B0502040204020203" pitchFamily="34" charset="0"/>
              </a:rPr>
              <a:t>Reconnait que la situation financière des organismes dont la mission unique ou principale est la DCD est souvent caractérisée par la précarité.</a:t>
            </a:r>
            <a:endParaRPr lang="fr-CA" sz="2400" dirty="0">
              <a:solidFill>
                <a:schemeClr val="tx1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405" y="104350"/>
            <a:ext cx="1235315" cy="5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56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0000" y="486000"/>
            <a:ext cx="7460207" cy="7858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 dirty="0" smtClean="0">
                <a:solidFill>
                  <a:schemeClr val="tx2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Autre caractéristiques du FAACA</a:t>
            </a:r>
            <a:endParaRPr lang="fr-CA" dirty="0">
              <a:solidFill>
                <a:schemeClr val="tx2">
                  <a:lumMod val="75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405" y="104350"/>
            <a:ext cx="1235315" cy="5814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28096" y="5691116"/>
            <a:ext cx="341194" cy="354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Rectangle 2"/>
          <p:cNvSpPr/>
          <p:nvPr/>
        </p:nvSpPr>
        <p:spPr>
          <a:xfrm>
            <a:off x="1080000" y="1641600"/>
            <a:ext cx="7345787" cy="28879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fr-CA" sz="2000" dirty="0" smtClean="0">
                <a:latin typeface="Franklin Gothic Book" panose="020B0503020102020204" pitchFamily="34" charset="0"/>
              </a:rPr>
              <a:t>Relève de la loi sur le ministère du conseil exécutif</a:t>
            </a:r>
          </a:p>
          <a:p>
            <a:endParaRPr lang="fr-CA" sz="2000" dirty="0">
              <a:latin typeface="Franklin Gothic Book" panose="020B0503020102020204" pitchFamily="34" charset="0"/>
            </a:endParaRPr>
          </a:p>
          <a:p>
            <a:r>
              <a:rPr lang="fr-CA" sz="2000" dirty="0" smtClean="0"/>
              <a:t>Le texte de loi ne contient aucune référence à la PRAC</a:t>
            </a:r>
            <a:endParaRPr lang="fr-CA" sz="2000" dirty="0"/>
          </a:p>
          <a:p>
            <a:endParaRPr lang="fr-CA" sz="2000" dirty="0" smtClean="0">
              <a:latin typeface="Franklin Gothic Book" panose="020B0503020102020204" pitchFamily="34" charset="0"/>
            </a:endParaRPr>
          </a:p>
          <a:p>
            <a:r>
              <a:rPr lang="fr-CA" sz="2000" dirty="0" smtClean="0"/>
              <a:t>Jusqu’en 2013 le FAACA est financé partiellement par 5% des bénéfices net des casinos d’État</a:t>
            </a:r>
          </a:p>
          <a:p>
            <a:endParaRPr lang="fr-CA" sz="2000" dirty="0">
              <a:latin typeface="Bahnschrift Light" panose="020B0502040204020203" pitchFamily="34" charset="0"/>
            </a:endParaRPr>
          </a:p>
          <a:p>
            <a:r>
              <a:rPr lang="fr-CA" sz="2000" dirty="0" smtClean="0">
                <a:latin typeface="Bahnschrift Light" panose="020B0502040204020203" pitchFamily="34" charset="0"/>
              </a:rPr>
              <a:t>Depuis le FAACA est essentiellement financé par les avances versées par le ministre des Finances</a:t>
            </a:r>
          </a:p>
          <a:p>
            <a:endParaRPr lang="fr-CA" sz="2000" dirty="0">
              <a:latin typeface="Bahnschrift Light" panose="020B0502040204020203" pitchFamily="34" charset="0"/>
            </a:endParaRPr>
          </a:p>
          <a:p>
            <a:r>
              <a:rPr lang="fr-CA" sz="2000" dirty="0" smtClean="0">
                <a:latin typeface="Bahnschrift Light" panose="020B0502040204020203" pitchFamily="34" charset="0"/>
              </a:rPr>
              <a:t>Les sommes non dépensées demeurent au Fonds</a:t>
            </a:r>
            <a:endParaRPr lang="fr-FR" sz="2800" dirty="0">
              <a:latin typeface="Bahnschrift Light" panose="020B0502040204020203" pitchFamily="34" charset="0"/>
            </a:endParaRPr>
          </a:p>
          <a:p>
            <a:endParaRPr lang="fr-CA" sz="20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58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0000" y="486000"/>
            <a:ext cx="7460207" cy="7858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 dirty="0" smtClean="0">
                <a:solidFill>
                  <a:schemeClr val="tx2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Le FAACA pas seulement la DCD</a:t>
            </a:r>
            <a:endParaRPr lang="fr-CA" dirty="0">
              <a:solidFill>
                <a:schemeClr val="tx2">
                  <a:lumMod val="75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405" y="104350"/>
            <a:ext cx="1235315" cy="5814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28096" y="5691116"/>
            <a:ext cx="341194" cy="354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Rectangle 2"/>
          <p:cNvSpPr/>
          <p:nvPr/>
        </p:nvSpPr>
        <p:spPr>
          <a:xfrm>
            <a:off x="1080000" y="1641599"/>
            <a:ext cx="7460207" cy="3633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fr-CA" sz="2000" dirty="0" smtClean="0">
                <a:latin typeface="Franklin Gothic Book" panose="020B0503020102020204" pitchFamily="34" charset="0"/>
              </a:rPr>
              <a:t>Le FAACA c’est surtout la DCD mais aussi:</a:t>
            </a:r>
          </a:p>
          <a:p>
            <a:r>
              <a:rPr lang="fr-CA" sz="2000" dirty="0">
                <a:latin typeface="Franklin Gothic Book" panose="020B0503020102020204" pitchFamily="34" charset="0"/>
              </a:rPr>
              <a:t>	</a:t>
            </a:r>
            <a:r>
              <a:rPr lang="fr-CA" sz="2000" dirty="0" smtClean="0">
                <a:latin typeface="Franklin Gothic Book" panose="020B0503020102020204" pitchFamily="34" charset="0"/>
              </a:rPr>
              <a:t>- des organismes multisectoriels</a:t>
            </a:r>
          </a:p>
          <a:p>
            <a:r>
              <a:rPr lang="fr-CA" sz="2000" dirty="0">
                <a:latin typeface="Franklin Gothic Book" panose="020B0503020102020204" pitchFamily="34" charset="0"/>
              </a:rPr>
              <a:t>	</a:t>
            </a:r>
            <a:r>
              <a:rPr lang="fr-CA" sz="2000" dirty="0" smtClean="0">
                <a:latin typeface="Franklin Gothic Book" panose="020B0503020102020204" pitchFamily="34" charset="0"/>
              </a:rPr>
              <a:t>- les interlocuteurs privilégiés</a:t>
            </a:r>
          </a:p>
          <a:p>
            <a:r>
              <a:rPr lang="fr-CA" sz="2000" dirty="0">
                <a:latin typeface="Franklin Gothic Book" panose="020B0503020102020204" pitchFamily="34" charset="0"/>
              </a:rPr>
              <a:t>	</a:t>
            </a:r>
            <a:r>
              <a:rPr lang="fr-CA" sz="2000" dirty="0" smtClean="0">
                <a:latin typeface="Franklin Gothic Book" panose="020B0503020102020204" pitchFamily="34" charset="0"/>
              </a:rPr>
              <a:t>- programme de recherches et études</a:t>
            </a:r>
          </a:p>
          <a:p>
            <a:r>
              <a:rPr lang="fr-CA" sz="2000" dirty="0">
                <a:latin typeface="Franklin Gothic Book" panose="020B0503020102020204" pitchFamily="34" charset="0"/>
              </a:rPr>
              <a:t>	</a:t>
            </a:r>
            <a:r>
              <a:rPr lang="fr-CA" sz="2000" dirty="0" smtClean="0">
                <a:latin typeface="Franklin Gothic Book" panose="020B0503020102020204" pitchFamily="34" charset="0"/>
              </a:rPr>
              <a:t>- le programme de gouvernance (DCD)</a:t>
            </a:r>
          </a:p>
          <a:p>
            <a:endParaRPr lang="fr-CA" sz="2000" dirty="0">
              <a:latin typeface="Franklin Gothic Book" panose="020B0503020102020204" pitchFamily="34" charset="0"/>
            </a:endParaRPr>
          </a:p>
          <a:p>
            <a:r>
              <a:rPr lang="fr-CA" sz="2000" dirty="0" smtClean="0"/>
              <a:t>Selon le cadre normatif 2021: Le Fonds finançait 334 organismes en DCD, 7 organismes multisectoriels et 3 interlocuteurs nationaux</a:t>
            </a:r>
            <a:endParaRPr lang="fr-CA" sz="2000" dirty="0"/>
          </a:p>
          <a:p>
            <a:endParaRPr lang="fr-CA" sz="2000" dirty="0" smtClean="0">
              <a:latin typeface="Franklin Gothic Book" panose="020B0503020102020204" pitchFamily="34" charset="0"/>
            </a:endParaRPr>
          </a:p>
          <a:p>
            <a:r>
              <a:rPr lang="fr-CA" sz="2000" dirty="0" smtClean="0"/>
              <a:t>Depuis le PAGAC le nombre d’organismes multisectoriels financés au SACAIS est en hausse. </a:t>
            </a:r>
            <a:endParaRPr lang="fr-FR" sz="2800" dirty="0">
              <a:latin typeface="Bahnschrift Light" panose="020B0502040204020203" pitchFamily="34" charset="0"/>
            </a:endParaRPr>
          </a:p>
          <a:p>
            <a:endParaRPr lang="fr-CA" sz="20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99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0000" y="486000"/>
            <a:ext cx="7460207" cy="78584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fr-CA" dirty="0" smtClean="0">
                <a:solidFill>
                  <a:schemeClr val="tx2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Le Fonds québécois d’initiatives sociales (FQIS)</a:t>
            </a:r>
            <a:endParaRPr lang="fr-CA" dirty="0">
              <a:solidFill>
                <a:schemeClr val="tx2">
                  <a:lumMod val="75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405" y="104350"/>
            <a:ext cx="1235315" cy="5814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28096" y="5691116"/>
            <a:ext cx="341194" cy="354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Rectangle 2"/>
          <p:cNvSpPr/>
          <p:nvPr/>
        </p:nvSpPr>
        <p:spPr>
          <a:xfrm>
            <a:off x="1080000" y="1799860"/>
            <a:ext cx="7460207" cy="3633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fr-CA" dirty="0" smtClean="0">
                <a:latin typeface="Bahnschrift Light" panose="020B0502040204020203" pitchFamily="34" charset="0"/>
              </a:rPr>
              <a:t>Créé dans le cadre de la Loi visant à lutter contre la pauvreté et l’exclusion sociale, adoptée en 2002.</a:t>
            </a:r>
          </a:p>
          <a:p>
            <a:endParaRPr lang="fr-CA" sz="2000" dirty="0">
              <a:latin typeface="Bahnschrift Light" panose="020B0502040204020203" pitchFamily="34" charset="0"/>
            </a:endParaRPr>
          </a:p>
          <a:p>
            <a:r>
              <a:rPr lang="fr-CA" dirty="0" smtClean="0">
                <a:latin typeface="Bahnschrift Light" panose="020B0502040204020203" pitchFamily="34" charset="0"/>
              </a:rPr>
              <a:t>Son objectif principal est de financer des projets visant à lutter contre la pauvreté et l’exclusion sociale en encourageant la mobilisation et la concertation des acteurs locaux, régionaux et nationaux.</a:t>
            </a:r>
          </a:p>
          <a:p>
            <a:endParaRPr lang="fr-CA" sz="2000" dirty="0" smtClean="0">
              <a:latin typeface="Bahnschrift Light" panose="020B0502040204020203" pitchFamily="34" charset="0"/>
            </a:endParaRPr>
          </a:p>
          <a:p>
            <a:r>
              <a:rPr lang="fr-CA" dirty="0" smtClean="0">
                <a:latin typeface="Bahnschrift Light" panose="020B0502040204020203" pitchFamily="34" charset="0"/>
              </a:rPr>
              <a:t>C’est un financement de projets qui relève de la loi sur l’élimination de la pauvreté: Fait référence aux alliances pour la solidarité dans les différents plan de lutte contre la pauvreté.</a:t>
            </a:r>
            <a:endParaRPr lang="fr-CA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97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0000" y="486000"/>
            <a:ext cx="7460207" cy="7858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 dirty="0" smtClean="0">
                <a:solidFill>
                  <a:schemeClr val="tx2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FAACA versus FQIS (en résumé)</a:t>
            </a:r>
            <a:endParaRPr lang="fr-CA" dirty="0">
              <a:solidFill>
                <a:schemeClr val="tx2">
                  <a:lumMod val="75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405" y="104350"/>
            <a:ext cx="1235315" cy="5814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28096" y="5691116"/>
            <a:ext cx="341194" cy="354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Rectangle 2"/>
          <p:cNvSpPr/>
          <p:nvPr/>
        </p:nvSpPr>
        <p:spPr>
          <a:xfrm>
            <a:off x="1080000" y="1553676"/>
            <a:ext cx="7460207" cy="3633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fr-CA" sz="2400" b="1" i="1" dirty="0" smtClean="0">
                <a:latin typeface="Bahnschrift Light" panose="020B0502040204020203" pitchFamily="34" charset="0"/>
              </a:rPr>
              <a:t>FAACA; relève de la PRAC- finance mission globale – financement national – DCD nettement prépondérante</a:t>
            </a:r>
            <a:endParaRPr lang="fr-FR" sz="2400" dirty="0" smtClean="0">
              <a:latin typeface="Bahnschrift Light" panose="020B0502040204020203" pitchFamily="34" charset="0"/>
            </a:endParaRPr>
          </a:p>
          <a:p>
            <a:pPr lvl="0"/>
            <a:endParaRPr lang="fr-CA" sz="2400" dirty="0">
              <a:latin typeface="Bahnschrift Light" panose="020B0502040204020203" pitchFamily="34" charset="0"/>
            </a:endParaRPr>
          </a:p>
          <a:p>
            <a:pPr lvl="0"/>
            <a:r>
              <a:rPr lang="fr-CA" sz="2400" i="1" dirty="0" smtClean="0">
                <a:latin typeface="Bahnschrift Light" panose="020B0502040204020203" pitchFamily="34" charset="0"/>
              </a:rPr>
              <a:t>FQIS: relève de la loi sur l’élimination de pauvreté – financement de projets – financement régionalisé – orientation partenariale.</a:t>
            </a:r>
            <a:endParaRPr lang="fr-CA" sz="2400" i="1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89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0000" y="486000"/>
            <a:ext cx="7460207" cy="78584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fr-CA" dirty="0" smtClean="0">
                <a:solidFill>
                  <a:schemeClr val="tx2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La lente érosion de la reconnaissance de la DCD</a:t>
            </a:r>
            <a:endParaRPr lang="fr-CA" dirty="0">
              <a:solidFill>
                <a:schemeClr val="tx2">
                  <a:lumMod val="75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405" y="104350"/>
            <a:ext cx="1235315" cy="5814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28096" y="5691116"/>
            <a:ext cx="341194" cy="354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Rectangle 2"/>
          <p:cNvSpPr/>
          <p:nvPr/>
        </p:nvSpPr>
        <p:spPr>
          <a:xfrm>
            <a:off x="1079999" y="1799860"/>
            <a:ext cx="7460207" cy="3633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fr-CA" dirty="0">
                <a:latin typeface="Bahnschrift Light" panose="020B0502040204020203" pitchFamily="34" charset="0"/>
              </a:rPr>
              <a:t>Le FAACA est passé de relever du premier ministre et de l’exécutif au ministère du Travail et de l’</a:t>
            </a:r>
            <a:r>
              <a:rPr lang="fr-FR" dirty="0">
                <a:latin typeface="Bahnschrift Light" panose="020B0502040204020203" pitchFamily="34" charset="0"/>
              </a:rPr>
              <a:t>Emploi;</a:t>
            </a:r>
          </a:p>
          <a:p>
            <a:endParaRPr lang="fr-FR" dirty="0">
              <a:latin typeface="Bahnschrift Light" panose="020B0502040204020203" pitchFamily="34" charset="0"/>
            </a:endParaRPr>
          </a:p>
          <a:p>
            <a:r>
              <a:rPr lang="fr-FR" dirty="0">
                <a:latin typeface="Bahnschrift Light" panose="020B0502040204020203" pitchFamily="34" charset="0"/>
              </a:rPr>
              <a:t>Le SACAIS est passé de maître d’œuvre de la politique à simple gestionnaire de programmes de financement;</a:t>
            </a:r>
          </a:p>
          <a:p>
            <a:endParaRPr lang="fr-CA" dirty="0">
              <a:latin typeface="Bahnschrift Light" panose="020B0502040204020203" pitchFamily="34" charset="0"/>
            </a:endParaRPr>
          </a:p>
          <a:p>
            <a:pPr lvl="0">
              <a:spcAft>
                <a:spcPts val="600"/>
              </a:spcAft>
            </a:pPr>
            <a:r>
              <a:rPr lang="fr-FR" dirty="0">
                <a:latin typeface="Bahnschrift Light" panose="020B0502040204020203" pitchFamily="34" charset="0"/>
              </a:rPr>
              <a:t>Le programme de défense collective des droits est devenu le programme de promotion des droits;</a:t>
            </a:r>
          </a:p>
        </p:txBody>
      </p:sp>
    </p:spTree>
    <p:extLst>
      <p:ext uri="{BB962C8B-B14F-4D97-AF65-F5344CB8AC3E}">
        <p14:creationId xmlns:p14="http://schemas.microsoft.com/office/powerpoint/2010/main" val="75693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0000" y="486000"/>
            <a:ext cx="7460207" cy="78584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fr-CA" dirty="0" smtClean="0">
                <a:solidFill>
                  <a:schemeClr val="tx2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La lente érosion de la reconnaissance de la DCD (suite)</a:t>
            </a:r>
            <a:endParaRPr lang="fr-CA" dirty="0">
              <a:solidFill>
                <a:schemeClr val="tx2">
                  <a:lumMod val="75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405" y="104350"/>
            <a:ext cx="1235315" cy="5814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28096" y="5691116"/>
            <a:ext cx="341194" cy="354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Rectangle 2"/>
          <p:cNvSpPr/>
          <p:nvPr/>
        </p:nvSpPr>
        <p:spPr>
          <a:xfrm>
            <a:off x="1079999" y="1799860"/>
            <a:ext cx="7460207" cy="3633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Aft>
                <a:spcPts val="600"/>
              </a:spcAft>
            </a:pPr>
            <a:endParaRPr lang="fr-FR" sz="2000" dirty="0">
              <a:latin typeface="Bahnschrift Light" panose="020B0502040204020203" pitchFamily="34" charset="0"/>
            </a:endParaRPr>
          </a:p>
          <a:p>
            <a:pPr lvl="0">
              <a:spcAft>
                <a:spcPts val="600"/>
              </a:spcAft>
            </a:pPr>
            <a:r>
              <a:rPr lang="fr-FR" sz="2000" dirty="0">
                <a:latin typeface="Bahnschrift Light" panose="020B0502040204020203" pitchFamily="34" charset="0"/>
              </a:rPr>
              <a:t>Malgré l’échec de la tentative il faut se rappeler la tentative du gouvernement libéral de réorienter une partie du financement vers la défense individuelle</a:t>
            </a:r>
            <a:r>
              <a:rPr lang="fr-FR" sz="2000" dirty="0" smtClean="0">
                <a:latin typeface="Bahnschrift Light" panose="020B0502040204020203" pitchFamily="34" charset="0"/>
              </a:rPr>
              <a:t>;</a:t>
            </a:r>
          </a:p>
          <a:p>
            <a:pPr lvl="0">
              <a:spcAft>
                <a:spcPts val="600"/>
              </a:spcAft>
            </a:pPr>
            <a:endParaRPr lang="fr-CA" sz="2000" dirty="0">
              <a:latin typeface="Bahnschrift Light" panose="020B0502040204020203" pitchFamily="34" charset="0"/>
            </a:endParaRPr>
          </a:p>
          <a:p>
            <a:pPr lvl="0">
              <a:spcAft>
                <a:spcPts val="600"/>
              </a:spcAft>
            </a:pPr>
            <a:r>
              <a:rPr lang="fr-CA" sz="2000" dirty="0">
                <a:latin typeface="Bahnschrift Light" panose="020B0502040204020203" pitchFamily="34" charset="0"/>
              </a:rPr>
              <a:t>Le PAGAC de 2022 ne reconnait l’engagement du FAACA envers la DCD</a:t>
            </a:r>
            <a:r>
              <a:rPr lang="fr-CA" sz="2000" dirty="0" smtClean="0">
                <a:latin typeface="Bahnschrift Light" panose="020B0502040204020203" pitchFamily="34" charset="0"/>
              </a:rPr>
              <a:t>;</a:t>
            </a:r>
          </a:p>
          <a:p>
            <a:pPr lvl="0">
              <a:spcAft>
                <a:spcPts val="600"/>
              </a:spcAft>
            </a:pPr>
            <a:endParaRPr lang="fr-CA" sz="2000" dirty="0">
              <a:latin typeface="Bahnschrift Light" panose="020B0502040204020203" pitchFamily="34" charset="0"/>
            </a:endParaRPr>
          </a:p>
          <a:p>
            <a:pPr lvl="0">
              <a:spcAft>
                <a:spcPts val="600"/>
              </a:spcAft>
            </a:pPr>
            <a:r>
              <a:rPr lang="fr-CA" sz="2000" dirty="0">
                <a:latin typeface="Bahnschrift Light" panose="020B0502040204020203" pitchFamily="34" charset="0"/>
              </a:rPr>
              <a:t>La disparition du FAACA selon le projet de loi 7;</a:t>
            </a:r>
          </a:p>
          <a:p>
            <a:pPr lvl="0">
              <a:spcAft>
                <a:spcPts val="600"/>
              </a:spcAft>
            </a:pPr>
            <a:endParaRPr lang="fr-FR" sz="2000" dirty="0" smtClean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31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67923" y="516001"/>
            <a:ext cx="7460207" cy="7858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 dirty="0" smtClean="0">
                <a:solidFill>
                  <a:schemeClr val="tx2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Le projet de fusion c’est quoi</a:t>
            </a:r>
            <a:endParaRPr lang="fr-CA" dirty="0">
              <a:solidFill>
                <a:schemeClr val="tx2">
                  <a:lumMod val="75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405" y="104350"/>
            <a:ext cx="1235315" cy="5814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28096" y="5691116"/>
            <a:ext cx="341194" cy="354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Rectangle 2"/>
          <p:cNvSpPr/>
          <p:nvPr/>
        </p:nvSpPr>
        <p:spPr>
          <a:xfrm>
            <a:off x="1080000" y="1553676"/>
            <a:ext cx="7460207" cy="3633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CA" dirty="0" smtClean="0">
                <a:latin typeface="Bahnschrift Light" panose="020B0502040204020203" pitchFamily="34" charset="0"/>
              </a:rPr>
              <a:t>Le projet fusionne les deux Fond en un seul désigné sous le nom de Fonds québécois d’initiatives sociales et d’action communautaire</a:t>
            </a:r>
          </a:p>
          <a:p>
            <a:pPr lvl="0"/>
            <a:endParaRPr lang="fr-CA" dirty="0">
              <a:latin typeface="Bahnschrift Light" panose="020B0502040204020203" pitchFamily="34" charset="0"/>
            </a:endParaRPr>
          </a:p>
          <a:p>
            <a:pPr lvl="0"/>
            <a:r>
              <a:rPr lang="fr-CA" dirty="0" smtClean="0">
                <a:latin typeface="Bahnschrift Light" panose="020B0502040204020203" pitchFamily="34" charset="0"/>
              </a:rPr>
              <a:t>Pour le gouvernement il s’agit de simplifier la gestion et de réduire les dédoublements. Selon la nouvelle sous-ministre responsable à l’action communautaire c’est deux fois à faire des états financiers mensuels </a:t>
            </a:r>
          </a:p>
          <a:p>
            <a:pPr lvl="0"/>
            <a:endParaRPr lang="fr-CA" dirty="0">
              <a:latin typeface="Bahnschrift Light" panose="020B0502040204020203" pitchFamily="34" charset="0"/>
            </a:endParaRPr>
          </a:p>
          <a:p>
            <a:pPr lvl="0"/>
            <a:r>
              <a:rPr lang="fr-CA" dirty="0" smtClean="0">
                <a:latin typeface="Bahnschrift Light" panose="020B0502040204020203" pitchFamily="34" charset="0"/>
              </a:rPr>
              <a:t>Selon eux La spécificité des missions actuelles des deux fonds sera pleinement préservée grâce à la création de volets distincts. Les deux fonds restent distincts.</a:t>
            </a:r>
            <a:endParaRPr lang="fr-CA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01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0000" y="486000"/>
            <a:ext cx="7460207" cy="7858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 dirty="0" smtClean="0">
                <a:solidFill>
                  <a:schemeClr val="tx2">
                    <a:lumMod val="75000"/>
                  </a:schemeClr>
                </a:solidFill>
                <a:latin typeface="Bahnschrift SemiBold Condensed" panose="020B0502040204020203" pitchFamily="34" charset="0"/>
              </a:rPr>
              <a:t>Nos craintes et questionnements</a:t>
            </a:r>
            <a:endParaRPr lang="fr-CA" dirty="0">
              <a:solidFill>
                <a:schemeClr val="tx2">
                  <a:lumMod val="75000"/>
                </a:schemeClr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405" y="104350"/>
            <a:ext cx="1235315" cy="5814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28096" y="5691116"/>
            <a:ext cx="341194" cy="3548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Rectangle 2"/>
          <p:cNvSpPr/>
          <p:nvPr/>
        </p:nvSpPr>
        <p:spPr>
          <a:xfrm>
            <a:off x="1080000" y="1553676"/>
            <a:ext cx="7460207" cy="3633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Aft>
                <a:spcPts val="600"/>
              </a:spcAft>
            </a:pPr>
            <a:r>
              <a:rPr lang="fr-CA" sz="2000" dirty="0" smtClean="0">
                <a:latin typeface="Bahnschrift Light" panose="020B0502040204020203" pitchFamily="34" charset="0"/>
              </a:rPr>
              <a:t>Invisibilité de l’ACA et l’absence du A;</a:t>
            </a:r>
            <a:endParaRPr lang="fr-CA" sz="2000" dirty="0">
              <a:latin typeface="Bahnschrift Light" panose="020B0502040204020203" pitchFamily="34" charset="0"/>
            </a:endParaRPr>
          </a:p>
          <a:p>
            <a:pPr lvl="0">
              <a:spcAft>
                <a:spcPts val="600"/>
              </a:spcAft>
            </a:pPr>
            <a:endParaRPr lang="fr-CA" sz="2000" dirty="0" smtClean="0">
              <a:latin typeface="Bahnschrift Light" panose="020B0502040204020203" pitchFamily="34" charset="0"/>
            </a:endParaRPr>
          </a:p>
          <a:p>
            <a:pPr lvl="0">
              <a:spcAft>
                <a:spcPts val="600"/>
              </a:spcAft>
            </a:pPr>
            <a:r>
              <a:rPr lang="fr-CA" sz="2000" dirty="0" smtClean="0">
                <a:latin typeface="Bahnschrift Light" panose="020B0502040204020203" pitchFamily="34" charset="0"/>
              </a:rPr>
              <a:t>Perte des dernières références à la PRAC;</a:t>
            </a:r>
          </a:p>
          <a:p>
            <a:pPr lvl="0">
              <a:spcAft>
                <a:spcPts val="600"/>
              </a:spcAft>
            </a:pPr>
            <a:endParaRPr lang="fr-CA" sz="2000" dirty="0">
              <a:latin typeface="Bahnschrift Light" panose="020B0502040204020203" pitchFamily="34" charset="0"/>
            </a:endParaRPr>
          </a:p>
          <a:p>
            <a:pPr lvl="0">
              <a:spcAft>
                <a:spcPts val="600"/>
              </a:spcAft>
            </a:pPr>
            <a:r>
              <a:rPr lang="fr-CA" sz="2000" dirty="0" smtClean="0">
                <a:latin typeface="Bahnschrift Light" panose="020B0502040204020203" pitchFamily="34" charset="0"/>
              </a:rPr>
              <a:t>Risque de limiter la DCD à la lutte à la pauvreté;</a:t>
            </a:r>
          </a:p>
          <a:p>
            <a:pPr lvl="0">
              <a:spcAft>
                <a:spcPts val="600"/>
              </a:spcAft>
            </a:pPr>
            <a:endParaRPr lang="fr-CA" sz="2000" dirty="0">
              <a:latin typeface="Bahnschrift Light" panose="020B0502040204020203" pitchFamily="34" charset="0"/>
            </a:endParaRPr>
          </a:p>
          <a:p>
            <a:pPr lvl="0">
              <a:spcAft>
                <a:spcPts val="600"/>
              </a:spcAft>
            </a:pPr>
            <a:r>
              <a:rPr lang="fr-CA" sz="2000" dirty="0" smtClean="0">
                <a:latin typeface="Bahnschrift Light" panose="020B0502040204020203" pitchFamily="34" charset="0"/>
              </a:rPr>
              <a:t>Affaiblissement de la notion de défense collective des droits et de la transformation sociale comme caractéristique transversale à l’action communautaire autonome.</a:t>
            </a:r>
            <a:endParaRPr lang="fr-CA" sz="2000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49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77A1AB"/>
      </a:hlink>
      <a:folHlink>
        <a:srgbClr val="9A5D78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17334</TotalTime>
  <Words>735</Words>
  <Application>Microsoft Office PowerPoint</Application>
  <PresentationFormat>Affichage à l'écran (4:3)</PresentationFormat>
  <Paragraphs>73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Bahnschrift</vt:lpstr>
      <vt:lpstr>Bahnschrift Light</vt:lpstr>
      <vt:lpstr>Bahnschrift Light SemiCondensed</vt:lpstr>
      <vt:lpstr>Bahnschrift SemiBold Condensed</vt:lpstr>
      <vt:lpstr>Franklin Gothic Book</vt:lpstr>
      <vt:lpstr>Crop</vt:lpstr>
      <vt:lpstr>Le projet de loi 7 et la fusion du FAACA et du FQIS</vt:lpstr>
      <vt:lpstr>Les origines du FAACA</vt:lpstr>
      <vt:lpstr>Présentation PowerPoint</vt:lpstr>
      <vt:lpstr>Engagement de la PRAC envers la DCD</vt:lpstr>
      <vt:lpstr>Autre caractéristiques du FAACA</vt:lpstr>
      <vt:lpstr>Le FAACA pas seulement la DCD</vt:lpstr>
      <vt:lpstr>Le Fonds québécois d’initiatives sociales (FQIS)</vt:lpstr>
      <vt:lpstr>FAACA versus FQIS (en résumé)</vt:lpstr>
      <vt:lpstr>La lente érosion de la reconnaissance de la DCD</vt:lpstr>
      <vt:lpstr>La lente érosion de la reconnaissance de la DCD (suite)</vt:lpstr>
      <vt:lpstr>Le projet de fusion c’est quoi</vt:lpstr>
      <vt:lpstr>Nos craintes et questionnements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Nouvelle réalité</dc:title>
  <dc:creator>pucel</dc:creator>
  <cp:lastModifiedBy>pucel</cp:lastModifiedBy>
  <cp:revision>178</cp:revision>
  <cp:lastPrinted>2020-05-12T16:33:29Z</cp:lastPrinted>
  <dcterms:created xsi:type="dcterms:W3CDTF">2020-02-14T18:21:21Z</dcterms:created>
  <dcterms:modified xsi:type="dcterms:W3CDTF">2026-01-06T21:42:08Z</dcterms:modified>
</cp:coreProperties>
</file>